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6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31"/>
  </p:normalViewPr>
  <p:slideViewPr>
    <p:cSldViewPr snapToGrid="0" snapToObjects="1">
      <p:cViewPr>
        <p:scale>
          <a:sx n="96" d="100"/>
          <a:sy n="96" d="100"/>
        </p:scale>
        <p:origin x="1544" y="4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7DF31-EA7D-7C48-9BDA-490A00F4AB33}" type="datetimeFigureOut">
              <a:rPr lang="en-US" smtClean="0"/>
              <a:t>5/29/17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736E6-B7B4-4142-BC05-6B67F16E7D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62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tiff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Triangle 17"/>
          <p:cNvSpPr>
            <a:spLocks noChangeAspect="1"/>
          </p:cNvSpPr>
          <p:nvPr/>
        </p:nvSpPr>
        <p:spPr>
          <a:xfrm rot="16200000" flipH="1" flipV="1">
            <a:off x="4949875" y="1089078"/>
            <a:ext cx="5278959" cy="3109289"/>
          </a:xfrm>
          <a:custGeom>
            <a:avLst/>
            <a:gdLst>
              <a:gd name="connsiteX0" fmla="*/ 0 w 8712968"/>
              <a:gd name="connsiteY0" fmla="*/ 7812868 h 7812868"/>
              <a:gd name="connsiteX1" fmla="*/ 0 w 8712968"/>
              <a:gd name="connsiteY1" fmla="*/ 0 h 7812868"/>
              <a:gd name="connsiteX2" fmla="*/ 8712968 w 8712968"/>
              <a:gd name="connsiteY2" fmla="*/ 7812868 h 7812868"/>
              <a:gd name="connsiteX3" fmla="*/ 0 w 8712968"/>
              <a:gd name="connsiteY3" fmla="*/ 7812868 h 7812868"/>
              <a:gd name="connsiteX0" fmla="*/ 0 w 8712968"/>
              <a:gd name="connsiteY0" fmla="*/ 7812868 h 7812868"/>
              <a:gd name="connsiteX1" fmla="*/ 0 w 8712968"/>
              <a:gd name="connsiteY1" fmla="*/ 0 h 7812868"/>
              <a:gd name="connsiteX2" fmla="*/ 8712968 w 8712968"/>
              <a:gd name="connsiteY2" fmla="*/ 7812868 h 7812868"/>
              <a:gd name="connsiteX3" fmla="*/ 0 w 8712968"/>
              <a:gd name="connsiteY3" fmla="*/ 7812868 h 7812868"/>
              <a:gd name="connsiteX0" fmla="*/ 0 w 8712968"/>
              <a:gd name="connsiteY0" fmla="*/ 7812868 h 7812868"/>
              <a:gd name="connsiteX1" fmla="*/ 0 w 8712968"/>
              <a:gd name="connsiteY1" fmla="*/ 0 h 7812868"/>
              <a:gd name="connsiteX2" fmla="*/ 8712968 w 8712968"/>
              <a:gd name="connsiteY2" fmla="*/ 7812868 h 7812868"/>
              <a:gd name="connsiteX3" fmla="*/ 0 w 8712968"/>
              <a:gd name="connsiteY3" fmla="*/ 7812868 h 7812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12968" h="7812868">
                <a:moveTo>
                  <a:pt x="0" y="7812868"/>
                </a:moveTo>
                <a:lnTo>
                  <a:pt x="0" y="0"/>
                </a:lnTo>
                <a:cubicBezTo>
                  <a:pt x="1262678" y="4231981"/>
                  <a:pt x="5808645" y="5208579"/>
                  <a:pt x="8712968" y="7812868"/>
                </a:cubicBezTo>
                <a:lnTo>
                  <a:pt x="0" y="7812868"/>
                </a:lnTo>
                <a:close/>
              </a:path>
            </a:pathLst>
          </a:custGeom>
          <a:solidFill>
            <a:srgbClr val="103567"/>
          </a:solidFill>
          <a:ln>
            <a:solidFill>
              <a:srgbClr val="103567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Montserrat Ultra Light"/>
              <a:cs typeface="Montserrat Ultra Light"/>
            </a:endParaRPr>
          </a:p>
        </p:txBody>
      </p:sp>
      <p:sp>
        <p:nvSpPr>
          <p:cNvPr id="14" name="Right Triangle 17"/>
          <p:cNvSpPr>
            <a:spLocks noChangeAspect="1"/>
          </p:cNvSpPr>
          <p:nvPr/>
        </p:nvSpPr>
        <p:spPr>
          <a:xfrm rot="16200000" flipH="1" flipV="1">
            <a:off x="4650158" y="1380386"/>
            <a:ext cx="5278958" cy="2526670"/>
          </a:xfrm>
          <a:custGeom>
            <a:avLst/>
            <a:gdLst>
              <a:gd name="connsiteX0" fmla="*/ 0 w 8712968"/>
              <a:gd name="connsiteY0" fmla="*/ 7812868 h 7812868"/>
              <a:gd name="connsiteX1" fmla="*/ 0 w 8712968"/>
              <a:gd name="connsiteY1" fmla="*/ 0 h 7812868"/>
              <a:gd name="connsiteX2" fmla="*/ 8712968 w 8712968"/>
              <a:gd name="connsiteY2" fmla="*/ 7812868 h 7812868"/>
              <a:gd name="connsiteX3" fmla="*/ 0 w 8712968"/>
              <a:gd name="connsiteY3" fmla="*/ 7812868 h 7812868"/>
              <a:gd name="connsiteX0" fmla="*/ 0 w 8712968"/>
              <a:gd name="connsiteY0" fmla="*/ 7812868 h 7812868"/>
              <a:gd name="connsiteX1" fmla="*/ 0 w 8712968"/>
              <a:gd name="connsiteY1" fmla="*/ 0 h 7812868"/>
              <a:gd name="connsiteX2" fmla="*/ 8712968 w 8712968"/>
              <a:gd name="connsiteY2" fmla="*/ 7812868 h 7812868"/>
              <a:gd name="connsiteX3" fmla="*/ 0 w 8712968"/>
              <a:gd name="connsiteY3" fmla="*/ 7812868 h 7812868"/>
              <a:gd name="connsiteX0" fmla="*/ 0 w 8712968"/>
              <a:gd name="connsiteY0" fmla="*/ 7812868 h 7812868"/>
              <a:gd name="connsiteX1" fmla="*/ 0 w 8712968"/>
              <a:gd name="connsiteY1" fmla="*/ 0 h 7812868"/>
              <a:gd name="connsiteX2" fmla="*/ 8712968 w 8712968"/>
              <a:gd name="connsiteY2" fmla="*/ 7812868 h 7812868"/>
              <a:gd name="connsiteX3" fmla="*/ 0 w 8712968"/>
              <a:gd name="connsiteY3" fmla="*/ 7812868 h 7812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12968" h="7812868">
                <a:moveTo>
                  <a:pt x="0" y="7812868"/>
                </a:moveTo>
                <a:lnTo>
                  <a:pt x="0" y="0"/>
                </a:lnTo>
                <a:cubicBezTo>
                  <a:pt x="1262678" y="4231981"/>
                  <a:pt x="5808645" y="5208579"/>
                  <a:pt x="8712968" y="7812868"/>
                </a:cubicBezTo>
                <a:lnTo>
                  <a:pt x="0" y="7812868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Montserrat Ultra Light"/>
              <a:cs typeface="Montserrat Ultra Light"/>
            </a:endParaRPr>
          </a:p>
        </p:txBody>
      </p:sp>
      <p:sp>
        <p:nvSpPr>
          <p:cNvPr id="15" name="Right Triangle 17"/>
          <p:cNvSpPr>
            <a:spLocks noChangeAspect="1"/>
          </p:cNvSpPr>
          <p:nvPr/>
        </p:nvSpPr>
        <p:spPr>
          <a:xfrm rot="16200000" flipH="1" flipV="1">
            <a:off x="4396157" y="1634387"/>
            <a:ext cx="5482158" cy="2221868"/>
          </a:xfrm>
          <a:custGeom>
            <a:avLst/>
            <a:gdLst>
              <a:gd name="connsiteX0" fmla="*/ 0 w 8712968"/>
              <a:gd name="connsiteY0" fmla="*/ 7812868 h 7812868"/>
              <a:gd name="connsiteX1" fmla="*/ 0 w 8712968"/>
              <a:gd name="connsiteY1" fmla="*/ 0 h 7812868"/>
              <a:gd name="connsiteX2" fmla="*/ 8712968 w 8712968"/>
              <a:gd name="connsiteY2" fmla="*/ 7812868 h 7812868"/>
              <a:gd name="connsiteX3" fmla="*/ 0 w 8712968"/>
              <a:gd name="connsiteY3" fmla="*/ 7812868 h 7812868"/>
              <a:gd name="connsiteX0" fmla="*/ 0 w 8712968"/>
              <a:gd name="connsiteY0" fmla="*/ 7812868 h 7812868"/>
              <a:gd name="connsiteX1" fmla="*/ 0 w 8712968"/>
              <a:gd name="connsiteY1" fmla="*/ 0 h 7812868"/>
              <a:gd name="connsiteX2" fmla="*/ 8712968 w 8712968"/>
              <a:gd name="connsiteY2" fmla="*/ 7812868 h 7812868"/>
              <a:gd name="connsiteX3" fmla="*/ 0 w 8712968"/>
              <a:gd name="connsiteY3" fmla="*/ 7812868 h 7812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12968" h="7812868">
                <a:moveTo>
                  <a:pt x="0" y="7812868"/>
                </a:moveTo>
                <a:lnTo>
                  <a:pt x="0" y="0"/>
                </a:lnTo>
                <a:cubicBezTo>
                  <a:pt x="821523" y="4331399"/>
                  <a:pt x="5808645" y="5208579"/>
                  <a:pt x="8712968" y="7812868"/>
                </a:cubicBezTo>
                <a:lnTo>
                  <a:pt x="0" y="781286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Montserrat Ultra Light"/>
              <a:cs typeface="Montserrat Ultra Light"/>
            </a:endParaRPr>
          </a:p>
        </p:txBody>
      </p:sp>
      <p:sp>
        <p:nvSpPr>
          <p:cNvPr id="16" name="Right Triangle 17"/>
          <p:cNvSpPr>
            <a:spLocks noChangeAspect="1"/>
          </p:cNvSpPr>
          <p:nvPr/>
        </p:nvSpPr>
        <p:spPr>
          <a:xfrm rot="16200000" flipH="1" flipV="1">
            <a:off x="3544787" y="2473541"/>
            <a:ext cx="6853758" cy="1913894"/>
          </a:xfrm>
          <a:custGeom>
            <a:avLst/>
            <a:gdLst>
              <a:gd name="connsiteX0" fmla="*/ 0 w 8712968"/>
              <a:gd name="connsiteY0" fmla="*/ 7812868 h 7812868"/>
              <a:gd name="connsiteX1" fmla="*/ 0 w 8712968"/>
              <a:gd name="connsiteY1" fmla="*/ 0 h 7812868"/>
              <a:gd name="connsiteX2" fmla="*/ 8712968 w 8712968"/>
              <a:gd name="connsiteY2" fmla="*/ 7812868 h 7812868"/>
              <a:gd name="connsiteX3" fmla="*/ 0 w 8712968"/>
              <a:gd name="connsiteY3" fmla="*/ 7812868 h 7812868"/>
              <a:gd name="connsiteX0" fmla="*/ 0 w 8712968"/>
              <a:gd name="connsiteY0" fmla="*/ 7812868 h 7812868"/>
              <a:gd name="connsiteX1" fmla="*/ 0 w 8712968"/>
              <a:gd name="connsiteY1" fmla="*/ 0 h 7812868"/>
              <a:gd name="connsiteX2" fmla="*/ 8712968 w 8712968"/>
              <a:gd name="connsiteY2" fmla="*/ 7812868 h 7812868"/>
              <a:gd name="connsiteX3" fmla="*/ 0 w 8712968"/>
              <a:gd name="connsiteY3" fmla="*/ 7812868 h 7812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12968" h="7812868">
                <a:moveTo>
                  <a:pt x="0" y="7812868"/>
                </a:moveTo>
                <a:lnTo>
                  <a:pt x="0" y="0"/>
                </a:lnTo>
                <a:cubicBezTo>
                  <a:pt x="821523" y="4331399"/>
                  <a:pt x="5808645" y="5208579"/>
                  <a:pt x="8712968" y="7812868"/>
                </a:cubicBezTo>
                <a:lnTo>
                  <a:pt x="0" y="7812868"/>
                </a:lnTo>
                <a:close/>
              </a:path>
            </a:pathLst>
          </a:custGeom>
          <a:solidFill>
            <a:srgbClr val="103567"/>
          </a:solidFill>
          <a:ln>
            <a:solidFill>
              <a:srgbClr val="103567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latin typeface="Montserrat Ultra Light"/>
              <a:cs typeface="Montserrat Ultra Light"/>
            </a:endParaRPr>
          </a:p>
        </p:txBody>
      </p:sp>
      <p:sp>
        <p:nvSpPr>
          <p:cNvPr id="17" name="Rectangle 5"/>
          <p:cNvSpPr>
            <a:spLocks noChangeAspect="1" noChangeArrowheads="1"/>
          </p:cNvSpPr>
          <p:nvPr/>
        </p:nvSpPr>
        <p:spPr bwMode="auto">
          <a:xfrm>
            <a:off x="-3" y="4238"/>
            <a:ext cx="6014722" cy="6853762"/>
          </a:xfrm>
          <a:prstGeom prst="rect">
            <a:avLst/>
          </a:prstGeom>
          <a:solidFill>
            <a:srgbClr val="103567"/>
          </a:solidFill>
          <a:ln w="9525">
            <a:solidFill>
              <a:srgbClr val="103567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 sz="2400" dirty="0">
              <a:latin typeface="Montserrat Ultra Light"/>
              <a:cs typeface="Montserrat Ultra Ligh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78" t="51579" r="-201" b="26052"/>
          <a:stretch/>
        </p:blipFill>
        <p:spPr>
          <a:xfrm>
            <a:off x="-2" y="3261361"/>
            <a:ext cx="9200325" cy="1546013"/>
          </a:xfrm>
          <a:prstGeom prst="rect">
            <a:avLst/>
          </a:prstGeom>
        </p:spPr>
      </p:pic>
      <p:pic>
        <p:nvPicPr>
          <p:cNvPr id="18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4459" y="3655704"/>
            <a:ext cx="2474802" cy="723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1170104" y="5077930"/>
            <a:ext cx="50097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i="1" dirty="0">
                <a:solidFill>
                  <a:schemeClr val="bg1"/>
                </a:solidFill>
                <a:latin typeface="Gill Sans Light"/>
                <a:cs typeface="Gill Sans Light"/>
              </a:rPr>
              <a:t>Volos Summer School</a:t>
            </a:r>
          </a:p>
          <a:p>
            <a:pPr algn="ctr"/>
            <a:endParaRPr lang="en-GB" sz="14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GB" sz="1400" dirty="0">
                <a:solidFill>
                  <a:schemeClr val="bg1"/>
                </a:solidFill>
                <a:latin typeface="Gill Sans Light"/>
                <a:cs typeface="Gill Sans Light"/>
              </a:rPr>
              <a:t>30 / 05 / 2017</a:t>
            </a:r>
          </a:p>
          <a:p>
            <a:pPr algn="ctr"/>
            <a:endParaRPr lang="en-GB" sz="14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GB" sz="1400" dirty="0">
                <a:solidFill>
                  <a:schemeClr val="bg1"/>
                </a:solidFill>
                <a:latin typeface="Gill Sans Light"/>
                <a:cs typeface="Gill Sans Light"/>
              </a:rPr>
              <a:t>Konstantinos </a:t>
            </a:r>
            <a:r>
              <a:rPr lang="en-GB" sz="1400" dirty="0" err="1">
                <a:solidFill>
                  <a:schemeClr val="bg1"/>
                </a:solidFill>
                <a:latin typeface="Gill Sans Light"/>
                <a:cs typeface="Gill Sans Light"/>
              </a:rPr>
              <a:t>Hatzikotoulas</a:t>
            </a:r>
            <a:endParaRPr lang="en-GB" sz="14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0198" y="1241908"/>
            <a:ext cx="673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  <a:latin typeface="Gill Sans Light"/>
                <a:cs typeface="Gill Sans Light"/>
              </a:rPr>
              <a:t>Basic UNIX Workshop</a:t>
            </a:r>
          </a:p>
        </p:txBody>
      </p:sp>
    </p:spTree>
    <p:extLst>
      <p:ext uri="{BB962C8B-B14F-4D97-AF65-F5344CB8AC3E}">
        <p14:creationId xmlns:p14="http://schemas.microsoft.com/office/powerpoint/2010/main" val="1458510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2" y="4240"/>
            <a:ext cx="9160613" cy="954573"/>
            <a:chOff x="-3" y="4238"/>
            <a:chExt cx="9160613" cy="95457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l="2578" t="41117" r="-201" b="26052"/>
            <a:stretch/>
          </p:blipFill>
          <p:spPr>
            <a:xfrm>
              <a:off x="5307142" y="8411"/>
              <a:ext cx="3853468" cy="950400"/>
            </a:xfrm>
            <a:prstGeom prst="rect">
              <a:avLst/>
            </a:prstGeom>
          </p:spPr>
        </p:pic>
        <p:sp>
          <p:nvSpPr>
            <p:cNvPr id="13" name="Right Triangle 17"/>
            <p:cNvSpPr>
              <a:spLocks noChangeAspect="1"/>
            </p:cNvSpPr>
            <p:nvPr/>
          </p:nvSpPr>
          <p:spPr>
            <a:xfrm rot="16200000" flipH="1" flipV="1">
              <a:off x="7113925" y="-1074970"/>
              <a:ext cx="950865" cy="3109289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4" name="Right Triangle 17"/>
            <p:cNvSpPr>
              <a:spLocks noChangeAspect="1"/>
            </p:cNvSpPr>
            <p:nvPr/>
          </p:nvSpPr>
          <p:spPr>
            <a:xfrm rot="16200000" flipH="1" flipV="1">
              <a:off x="6814205" y="-783661"/>
              <a:ext cx="950864" cy="2526670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5" name="Right Triangle 17"/>
            <p:cNvSpPr>
              <a:spLocks noChangeAspect="1"/>
            </p:cNvSpPr>
            <p:nvPr/>
          </p:nvSpPr>
          <p:spPr>
            <a:xfrm rot="16200000" flipH="1" flipV="1">
              <a:off x="6661805" y="-631261"/>
              <a:ext cx="950862" cy="2221868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6" name="Right Triangle 17"/>
            <p:cNvSpPr>
              <a:spLocks noChangeAspect="1"/>
            </p:cNvSpPr>
            <p:nvPr/>
          </p:nvSpPr>
          <p:spPr>
            <a:xfrm rot="16200000" flipH="1" flipV="1">
              <a:off x="6494172" y="-477274"/>
              <a:ext cx="950862" cy="1913894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7" name="Rectangle 5"/>
            <p:cNvSpPr>
              <a:spLocks noChangeAspect="1" noChangeArrowheads="1"/>
            </p:cNvSpPr>
            <p:nvPr/>
          </p:nvSpPr>
          <p:spPr bwMode="auto">
            <a:xfrm>
              <a:off x="-3" y="4238"/>
              <a:ext cx="6014722" cy="950865"/>
            </a:xfrm>
            <a:prstGeom prst="rect">
              <a:avLst/>
            </a:prstGeom>
            <a:solidFill>
              <a:srgbClr val="103567"/>
            </a:solidFill>
            <a:ln w="9525">
              <a:solidFill>
                <a:srgbClr val="103567"/>
              </a:solidFill>
              <a:round/>
              <a:headEnd/>
              <a:tailEnd/>
            </a:ln>
          </p:spPr>
          <p:txBody>
            <a:bodyPr/>
            <a:lstStyle/>
            <a:p>
              <a:pPr eaLnBrk="0" hangingPunct="0"/>
              <a:endParaRPr lang="en-US" sz="2400" dirty="0">
                <a:latin typeface="Montserrat Ultra Light"/>
                <a:cs typeface="Montserrat Ultra Light"/>
              </a:endParaRPr>
            </a:p>
          </p:txBody>
        </p:sp>
        <p:pic>
          <p:nvPicPr>
            <p:cNvPr id="18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3306" y="374023"/>
              <a:ext cx="1256075" cy="367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1" name="TextBox 30"/>
          <p:cNvSpPr txBox="1"/>
          <p:nvPr/>
        </p:nvSpPr>
        <p:spPr>
          <a:xfrm>
            <a:off x="404111" y="14437"/>
            <a:ext cx="64235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Gill Sans Light"/>
                <a:cs typeface="Gill Sans Light"/>
              </a:rPr>
              <a:t>The “frightening black screen with </a:t>
            </a:r>
            <a:endParaRPr lang="en-GB" sz="32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r>
              <a:rPr lang="en-GB" sz="3200" dirty="0" smtClean="0">
                <a:solidFill>
                  <a:schemeClr val="bg1"/>
                </a:solidFill>
                <a:latin typeface="Gill Sans Light"/>
                <a:cs typeface="Gill Sans Light"/>
              </a:rPr>
              <a:t>weird </a:t>
            </a:r>
            <a:r>
              <a:rPr lang="en-GB" sz="3200" dirty="0">
                <a:solidFill>
                  <a:schemeClr val="bg1"/>
                </a:solidFill>
                <a:latin typeface="Gill Sans Light"/>
                <a:cs typeface="Gill Sans Light"/>
              </a:rPr>
              <a:t>text on it”</a:t>
            </a:r>
            <a:endParaRPr lang="en-US" sz="32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9" name="Content Placeholder 1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536848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user1@host:~$ </a:t>
            </a:r>
            <a:r>
              <a:rPr lang="en-GB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</a:t>
            </a:r>
            <a:r>
              <a:rPr lang="en-GB" dirty="0" smtClean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–</a:t>
            </a:r>
            <a:r>
              <a:rPr lang="en-GB" dirty="0" err="1" smtClean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iname</a:t>
            </a:r>
            <a:r>
              <a:rPr lang="en-GB" dirty="0" smtClean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“*.txt”</a:t>
            </a:r>
            <a:endParaRPr lang="en-GB" dirty="0">
              <a:solidFill>
                <a:schemeClr val="accent4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Left Brace 20"/>
          <p:cNvSpPr/>
          <p:nvPr/>
        </p:nvSpPr>
        <p:spPr>
          <a:xfrm rot="16200000">
            <a:off x="2198358" y="765532"/>
            <a:ext cx="360040" cy="2924204"/>
          </a:xfrm>
          <a:prstGeom prst="leftBrace">
            <a:avLst/>
          </a:prstGeom>
          <a:solidFill>
            <a:schemeClr val="tx1"/>
          </a:solidFill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TextBox 21"/>
          <p:cNvSpPr txBox="1"/>
          <p:nvPr/>
        </p:nvSpPr>
        <p:spPr>
          <a:xfrm>
            <a:off x="1331642" y="2394422"/>
            <a:ext cx="2663999" cy="64633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fr-FR" dirty="0" err="1">
                <a:solidFill>
                  <a:schemeClr val="accent2"/>
                </a:solidFill>
              </a:rPr>
              <a:t>What</a:t>
            </a:r>
            <a:r>
              <a:rPr lang="fr-FR" dirty="0">
                <a:solidFill>
                  <a:schemeClr val="accent2"/>
                </a:solidFill>
              </a:rPr>
              <a:t> the computer </a:t>
            </a:r>
            <a:r>
              <a:rPr lang="fr-FR" dirty="0" err="1">
                <a:solidFill>
                  <a:schemeClr val="accent2"/>
                </a:solidFill>
              </a:rPr>
              <a:t>writes</a:t>
            </a:r>
            <a:endParaRPr lang="fr-FR" dirty="0">
              <a:solidFill>
                <a:schemeClr val="accent2"/>
              </a:solidFill>
            </a:endParaRPr>
          </a:p>
          <a:p>
            <a:r>
              <a:rPr lang="fr-FR" dirty="0">
                <a:solidFill>
                  <a:schemeClr val="accent2"/>
                </a:solidFill>
              </a:rPr>
              <a:t>« the command prompt »</a:t>
            </a:r>
          </a:p>
        </p:txBody>
      </p:sp>
      <p:sp>
        <p:nvSpPr>
          <p:cNvPr id="23" name="Arc 22"/>
          <p:cNvSpPr/>
          <p:nvPr/>
        </p:nvSpPr>
        <p:spPr>
          <a:xfrm rot="5929571">
            <a:off x="405372" y="485057"/>
            <a:ext cx="5580620" cy="2614737"/>
          </a:xfrm>
          <a:prstGeom prst="arc">
            <a:avLst>
              <a:gd name="adj1" fmla="val 16200000"/>
              <a:gd name="adj2" fmla="val 20253749"/>
            </a:avLst>
          </a:prstGeom>
          <a:ln>
            <a:solidFill>
              <a:schemeClr val="tx2"/>
            </a:solidFill>
            <a:head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1791526" y="3739351"/>
            <a:ext cx="2808312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The command</a:t>
            </a:r>
          </a:p>
          <a:p>
            <a:r>
              <a:rPr lang="fr-FR" dirty="0">
                <a:solidFill>
                  <a:schemeClr val="tx2"/>
                </a:solidFill>
              </a:rPr>
              <a:t>« </a:t>
            </a:r>
            <a:r>
              <a:rPr lang="fr-FR" dirty="0" err="1">
                <a:solidFill>
                  <a:schemeClr val="tx2"/>
                </a:solidFill>
              </a:rPr>
              <a:t>find</a:t>
            </a:r>
            <a:r>
              <a:rPr lang="fr-FR" dirty="0">
                <a:solidFill>
                  <a:schemeClr val="tx2"/>
                </a:solidFill>
              </a:rPr>
              <a:t> a file </a:t>
            </a:r>
            <a:r>
              <a:rPr lang="fr-FR" dirty="0" err="1">
                <a:solidFill>
                  <a:schemeClr val="tx2"/>
                </a:solidFill>
              </a:rPr>
              <a:t>that</a:t>
            </a:r>
            <a:r>
              <a:rPr lang="fr-FR" dirty="0">
                <a:solidFill>
                  <a:schemeClr val="tx2"/>
                </a:solidFill>
              </a:rPr>
              <a:t> match certain </a:t>
            </a:r>
            <a:r>
              <a:rPr lang="fr-FR" dirty="0" err="1">
                <a:solidFill>
                  <a:schemeClr val="tx2"/>
                </a:solidFill>
              </a:rPr>
              <a:t>criteria</a:t>
            </a:r>
            <a:r>
              <a:rPr lang="fr-FR" dirty="0">
                <a:solidFill>
                  <a:schemeClr val="tx2"/>
                </a:solidFill>
              </a:rPr>
              <a:t> »</a:t>
            </a:r>
          </a:p>
        </p:txBody>
      </p:sp>
      <p:sp>
        <p:nvSpPr>
          <p:cNvPr id="25" name="Arc 24"/>
          <p:cNvSpPr/>
          <p:nvPr/>
        </p:nvSpPr>
        <p:spPr>
          <a:xfrm rot="15826419" flipH="1">
            <a:off x="4090157" y="-69772"/>
            <a:ext cx="7656779" cy="3724391"/>
          </a:xfrm>
          <a:prstGeom prst="arc">
            <a:avLst>
              <a:gd name="adj1" fmla="val 16200000"/>
              <a:gd name="adj2" fmla="val 18181821"/>
            </a:avLst>
          </a:prstGeom>
          <a:ln>
            <a:solidFill>
              <a:schemeClr val="accent4">
                <a:lumMod val="75000"/>
              </a:schemeClr>
            </a:solidFill>
            <a:head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436096" y="3248736"/>
            <a:ext cx="2808312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The arguments</a:t>
            </a:r>
          </a:p>
          <a:p>
            <a:r>
              <a:rPr lang="fr-FR" dirty="0">
                <a:solidFill>
                  <a:schemeClr val="tx2"/>
                </a:solidFill>
              </a:rPr>
              <a:t>« </a:t>
            </a:r>
            <a:r>
              <a:rPr lang="fr-FR" dirty="0" err="1">
                <a:solidFill>
                  <a:schemeClr val="tx2"/>
                </a:solidFill>
              </a:rPr>
              <a:t>these</a:t>
            </a:r>
            <a:r>
              <a:rPr lang="fr-FR" dirty="0">
                <a:solidFill>
                  <a:schemeClr val="tx2"/>
                </a:solidFill>
              </a:rPr>
              <a:t> are </a:t>
            </a:r>
            <a:r>
              <a:rPr lang="fr-FR" dirty="0" err="1">
                <a:solidFill>
                  <a:schemeClr val="tx2"/>
                </a:solidFill>
              </a:rPr>
              <a:t>my</a:t>
            </a:r>
            <a:r>
              <a:rPr lang="fr-FR" dirty="0">
                <a:solidFill>
                  <a:schemeClr val="tx2"/>
                </a:solidFill>
              </a:rPr>
              <a:t> </a:t>
            </a:r>
            <a:r>
              <a:rPr lang="fr-FR" dirty="0" err="1">
                <a:solidFill>
                  <a:schemeClr val="tx2"/>
                </a:solidFill>
              </a:rPr>
              <a:t>criteria</a:t>
            </a:r>
            <a:r>
              <a:rPr lang="fr-FR" dirty="0">
                <a:solidFill>
                  <a:schemeClr val="tx2"/>
                </a:solidFill>
              </a:rPr>
              <a:t> »</a:t>
            </a:r>
          </a:p>
        </p:txBody>
      </p:sp>
    </p:spTree>
    <p:extLst>
      <p:ext uri="{BB962C8B-B14F-4D97-AF65-F5344CB8AC3E}">
        <p14:creationId xmlns:p14="http://schemas.microsoft.com/office/powerpoint/2010/main" val="212227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2" y="4240"/>
            <a:ext cx="9160613" cy="954573"/>
            <a:chOff x="-3" y="4238"/>
            <a:chExt cx="9160613" cy="95457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l="2578" t="41117" r="-201" b="26052"/>
            <a:stretch/>
          </p:blipFill>
          <p:spPr>
            <a:xfrm>
              <a:off x="5307142" y="8411"/>
              <a:ext cx="3853468" cy="950400"/>
            </a:xfrm>
            <a:prstGeom prst="rect">
              <a:avLst/>
            </a:prstGeom>
          </p:spPr>
        </p:pic>
        <p:sp>
          <p:nvSpPr>
            <p:cNvPr id="13" name="Right Triangle 17"/>
            <p:cNvSpPr>
              <a:spLocks noChangeAspect="1"/>
            </p:cNvSpPr>
            <p:nvPr/>
          </p:nvSpPr>
          <p:spPr>
            <a:xfrm rot="16200000" flipH="1" flipV="1">
              <a:off x="7113925" y="-1074970"/>
              <a:ext cx="950865" cy="3109289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4" name="Right Triangle 17"/>
            <p:cNvSpPr>
              <a:spLocks noChangeAspect="1"/>
            </p:cNvSpPr>
            <p:nvPr/>
          </p:nvSpPr>
          <p:spPr>
            <a:xfrm rot="16200000" flipH="1" flipV="1">
              <a:off x="6814205" y="-783661"/>
              <a:ext cx="950864" cy="2526670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5" name="Right Triangle 17"/>
            <p:cNvSpPr>
              <a:spLocks noChangeAspect="1"/>
            </p:cNvSpPr>
            <p:nvPr/>
          </p:nvSpPr>
          <p:spPr>
            <a:xfrm rot="16200000" flipH="1" flipV="1">
              <a:off x="6661805" y="-631261"/>
              <a:ext cx="950862" cy="2221868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6" name="Right Triangle 17"/>
            <p:cNvSpPr>
              <a:spLocks noChangeAspect="1"/>
            </p:cNvSpPr>
            <p:nvPr/>
          </p:nvSpPr>
          <p:spPr>
            <a:xfrm rot="16200000" flipH="1" flipV="1">
              <a:off x="6494172" y="-477274"/>
              <a:ext cx="950862" cy="1913894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7" name="Rectangle 5"/>
            <p:cNvSpPr>
              <a:spLocks noChangeAspect="1" noChangeArrowheads="1"/>
            </p:cNvSpPr>
            <p:nvPr/>
          </p:nvSpPr>
          <p:spPr bwMode="auto">
            <a:xfrm>
              <a:off x="-3" y="4238"/>
              <a:ext cx="6014722" cy="950865"/>
            </a:xfrm>
            <a:prstGeom prst="rect">
              <a:avLst/>
            </a:prstGeom>
            <a:solidFill>
              <a:srgbClr val="103567"/>
            </a:solidFill>
            <a:ln w="9525">
              <a:solidFill>
                <a:srgbClr val="103567"/>
              </a:solidFill>
              <a:round/>
              <a:headEnd/>
              <a:tailEnd/>
            </a:ln>
          </p:spPr>
          <p:txBody>
            <a:bodyPr/>
            <a:lstStyle/>
            <a:p>
              <a:pPr eaLnBrk="0" hangingPunct="0"/>
              <a:endParaRPr lang="en-US" sz="2400" dirty="0">
                <a:latin typeface="Montserrat Ultra Light"/>
                <a:cs typeface="Montserrat Ultra Light"/>
              </a:endParaRPr>
            </a:p>
          </p:txBody>
        </p:sp>
        <p:pic>
          <p:nvPicPr>
            <p:cNvPr id="18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3306" y="374023"/>
              <a:ext cx="1256075" cy="367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1" name="TextBox 30"/>
          <p:cNvSpPr txBox="1"/>
          <p:nvPr/>
        </p:nvSpPr>
        <p:spPr>
          <a:xfrm>
            <a:off x="404111" y="18935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Gill Sans Light"/>
                <a:cs typeface="Gill Sans Light"/>
              </a:rPr>
              <a:t>The command prompt</a:t>
            </a:r>
          </a:p>
        </p:txBody>
      </p:sp>
      <p:sp>
        <p:nvSpPr>
          <p:cNvPr id="23" name="Content Placeholder 1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53684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3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user1@host:~$</a:t>
            </a:r>
            <a:endParaRPr lang="en-GB" sz="3200" dirty="0">
              <a:solidFill>
                <a:schemeClr val="accent4">
                  <a:lumMod val="40000"/>
                  <a:lumOff val="6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4" name="Content Placeholder 1"/>
          <p:cNvSpPr txBox="1">
            <a:spLocks/>
          </p:cNvSpPr>
          <p:nvPr/>
        </p:nvSpPr>
        <p:spPr>
          <a:xfrm>
            <a:off x="489984" y="2996952"/>
            <a:ext cx="8229600" cy="536848"/>
          </a:xfrm>
          <a:prstGeom prst="rect">
            <a:avLst/>
          </a:prstGeom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300"/>
              </a:spcBef>
              <a:buClr>
                <a:schemeClr val="accent2">
                  <a:shade val="75000"/>
                </a:schemeClr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005840" indent="-228600" algn="l" rtl="0" eaLnBrk="1" latinLnBrk="0" hangingPunct="1">
              <a:spcBef>
                <a:spcPts val="300"/>
              </a:spcBef>
              <a:buClr>
                <a:schemeClr val="accent2">
                  <a:shade val="50000"/>
                </a:schemeClr>
              </a:buClr>
              <a:buSzPct val="85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rtl="0" eaLnBrk="1" latinLnBrk="0" hangingPunct="1">
              <a:spcBef>
                <a:spcPts val="300"/>
              </a:spcBef>
              <a:buClr>
                <a:schemeClr val="accent2">
                  <a:shade val="75000"/>
                </a:schemeClr>
              </a:buClr>
              <a:buSzPct val="85000"/>
              <a:buFont typeface="Wingdings 2" pitchFamily="18" charset="2"/>
              <a:buChar char="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rtl="0" eaLnBrk="1" latinLnBrk="0" hangingPunct="1">
              <a:spcBef>
                <a:spcPts val="340"/>
              </a:spcBef>
              <a:buClr>
                <a:schemeClr val="accent2">
                  <a:shade val="75000"/>
                </a:schemeClr>
              </a:buClr>
              <a:buSzPct val="85000"/>
              <a:buFont typeface="Wingdings 2" pitchFamily="18" charset="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rtl="0" eaLnBrk="1" latinLnBrk="0" hangingPunct="1">
              <a:spcBef>
                <a:spcPts val="340"/>
              </a:spcBef>
              <a:buClr>
                <a:schemeClr val="accent2">
                  <a:shade val="75000"/>
                </a:schemeClr>
              </a:buClr>
              <a:buSzPct val="85000"/>
              <a:buFont typeface="Wingdings 2" pitchFamily="18" charset="2"/>
              <a:buChar char="?"/>
              <a:defRPr kumimoji="0"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ts val="340"/>
              </a:spcBef>
              <a:buClr>
                <a:schemeClr val="accent2">
                  <a:shade val="75000"/>
                </a:schemeClr>
              </a:buClr>
              <a:buSzPct val="85000"/>
              <a:buFont typeface="Wingdings 2" pitchFamily="18" charset="2"/>
              <a:buChar char="?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ts val="340"/>
              </a:spcBef>
              <a:buClr>
                <a:schemeClr val="accent2">
                  <a:shade val="75000"/>
                </a:schemeClr>
              </a:buClr>
              <a:buSzPct val="85000"/>
              <a:buFont typeface="Wingdings 2" pitchFamily="18" charset="2"/>
              <a:buChar char="?"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ts val="340"/>
              </a:spcBef>
              <a:buClr>
                <a:schemeClr val="accent2">
                  <a:shade val="75000"/>
                </a:schemeClr>
              </a:buClr>
              <a:buSzPct val="85000"/>
              <a:buFont typeface="Wingdings 2" pitchFamily="18" charset="2"/>
              <a:buChar char="?"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Username</a:t>
            </a:r>
            <a:r>
              <a:rPr lang="en-GB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@ </a:t>
            </a:r>
            <a:r>
              <a:rPr lang="en-GB" sz="2000" dirty="0">
                <a:latin typeface="Consolas" panose="020B0609020204030204" pitchFamily="49" charset="0"/>
                <a:cs typeface="Consolas" panose="020B0609020204030204" pitchFamily="49" charset="0"/>
              </a:rPr>
              <a:t>name of the computer </a:t>
            </a:r>
            <a:r>
              <a:rPr lang="en-GB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GB" sz="20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current directory </a:t>
            </a:r>
            <a:r>
              <a:rPr lang="en-GB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endParaRPr lang="en-GB" sz="2000" dirty="0">
              <a:solidFill>
                <a:schemeClr val="accent4">
                  <a:lumMod val="40000"/>
                  <a:lumOff val="6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4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2" y="4240"/>
            <a:ext cx="9160613" cy="954573"/>
            <a:chOff x="-3" y="4238"/>
            <a:chExt cx="9160613" cy="95457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l="2578" t="41117" r="-201" b="26052"/>
            <a:stretch/>
          </p:blipFill>
          <p:spPr>
            <a:xfrm>
              <a:off x="5307142" y="8411"/>
              <a:ext cx="3853468" cy="950400"/>
            </a:xfrm>
            <a:prstGeom prst="rect">
              <a:avLst/>
            </a:prstGeom>
          </p:spPr>
        </p:pic>
        <p:sp>
          <p:nvSpPr>
            <p:cNvPr id="13" name="Right Triangle 17"/>
            <p:cNvSpPr>
              <a:spLocks noChangeAspect="1"/>
            </p:cNvSpPr>
            <p:nvPr/>
          </p:nvSpPr>
          <p:spPr>
            <a:xfrm rot="16200000" flipH="1" flipV="1">
              <a:off x="7113925" y="-1074970"/>
              <a:ext cx="950865" cy="3109289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4" name="Right Triangle 17"/>
            <p:cNvSpPr>
              <a:spLocks noChangeAspect="1"/>
            </p:cNvSpPr>
            <p:nvPr/>
          </p:nvSpPr>
          <p:spPr>
            <a:xfrm rot="16200000" flipH="1" flipV="1">
              <a:off x="6814205" y="-783661"/>
              <a:ext cx="950864" cy="2526670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5" name="Right Triangle 17"/>
            <p:cNvSpPr>
              <a:spLocks noChangeAspect="1"/>
            </p:cNvSpPr>
            <p:nvPr/>
          </p:nvSpPr>
          <p:spPr>
            <a:xfrm rot="16200000" flipH="1" flipV="1">
              <a:off x="6661805" y="-631261"/>
              <a:ext cx="950862" cy="2221868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6" name="Right Triangle 17"/>
            <p:cNvSpPr>
              <a:spLocks noChangeAspect="1"/>
            </p:cNvSpPr>
            <p:nvPr/>
          </p:nvSpPr>
          <p:spPr>
            <a:xfrm rot="16200000" flipH="1" flipV="1">
              <a:off x="6494172" y="-477274"/>
              <a:ext cx="950862" cy="1913894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7" name="Rectangle 5"/>
            <p:cNvSpPr>
              <a:spLocks noChangeAspect="1" noChangeArrowheads="1"/>
            </p:cNvSpPr>
            <p:nvPr/>
          </p:nvSpPr>
          <p:spPr bwMode="auto">
            <a:xfrm>
              <a:off x="-3" y="4238"/>
              <a:ext cx="6014722" cy="950865"/>
            </a:xfrm>
            <a:prstGeom prst="rect">
              <a:avLst/>
            </a:prstGeom>
            <a:solidFill>
              <a:srgbClr val="103567"/>
            </a:solidFill>
            <a:ln w="9525">
              <a:solidFill>
                <a:srgbClr val="103567"/>
              </a:solidFill>
              <a:round/>
              <a:headEnd/>
              <a:tailEnd/>
            </a:ln>
          </p:spPr>
          <p:txBody>
            <a:bodyPr/>
            <a:lstStyle/>
            <a:p>
              <a:pPr eaLnBrk="0" hangingPunct="0"/>
              <a:endParaRPr lang="en-US" sz="2400" dirty="0">
                <a:latin typeface="Montserrat Ultra Light"/>
                <a:cs typeface="Montserrat Ultra Light"/>
              </a:endParaRPr>
            </a:p>
          </p:txBody>
        </p:sp>
        <p:pic>
          <p:nvPicPr>
            <p:cNvPr id="18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3306" y="374023"/>
              <a:ext cx="1256075" cy="367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9" name="Content Placeholder 2"/>
          <p:cNvSpPr>
            <a:spLocks noGrp="1"/>
          </p:cNvSpPr>
          <p:nvPr/>
        </p:nvSpPr>
        <p:spPr>
          <a:xfrm>
            <a:off x="306324" y="1370965"/>
            <a:ext cx="8854286" cy="5006720"/>
          </a:xfrm>
          <a:prstGeom prst="rect">
            <a:avLst/>
          </a:prstGeom>
        </p:spPr>
        <p:txBody>
          <a:bodyPr vert="horz">
            <a:no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sz="2000" dirty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  <a:p>
            <a:pPr lvl="1"/>
            <a:endParaRPr lang="en-GB" sz="2000" dirty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4109" y="189359"/>
            <a:ext cx="2528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Gill Sans Light"/>
                <a:cs typeface="Gill Sans Light"/>
              </a:rPr>
              <a:t>What is UNIX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2" y="1600202"/>
            <a:ext cx="5577513" cy="4525963"/>
          </a:xfrm>
        </p:spPr>
        <p:txBody>
          <a:bodyPr>
            <a:normAutofit/>
          </a:bodyPr>
          <a:lstStyle/>
          <a:p>
            <a:r>
              <a:rPr lang="en-US" sz="2400" dirty="0"/>
              <a:t>UNIX is an </a:t>
            </a:r>
            <a:r>
              <a:rPr lang="en-US" sz="2400" b="1" dirty="0"/>
              <a:t>operating </a:t>
            </a:r>
            <a:r>
              <a:rPr lang="en-US" sz="2400" b="1"/>
              <a:t>system family</a:t>
            </a:r>
            <a:r>
              <a:rPr lang="en-US" sz="2400"/>
              <a:t> </a:t>
            </a:r>
            <a:r>
              <a:rPr lang="en-US" sz="2400" dirty="0"/>
              <a:t>(analogous to DOS and Windows)</a:t>
            </a:r>
          </a:p>
          <a:p>
            <a:r>
              <a:rPr lang="en-US" sz="2400" dirty="0"/>
              <a:t>first developed in the 1960s</a:t>
            </a:r>
          </a:p>
          <a:p>
            <a:endParaRPr lang="en-US" sz="2400" dirty="0"/>
          </a:p>
          <a:p>
            <a:r>
              <a:rPr lang="en-US" sz="2400" dirty="0"/>
              <a:t>operating system, (OS)= suite of programs which make the computer work. It is a stable, multi-user, multi-tasking system for servers, desktops and laptops.</a:t>
            </a:r>
            <a:endParaRPr lang="en-GB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6494" y="1600200"/>
            <a:ext cx="3197507" cy="283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91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2" y="4240"/>
            <a:ext cx="9160613" cy="954573"/>
            <a:chOff x="-3" y="4238"/>
            <a:chExt cx="9160613" cy="95457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l="2578" t="41117" r="-201" b="26052"/>
            <a:stretch/>
          </p:blipFill>
          <p:spPr>
            <a:xfrm>
              <a:off x="5307142" y="8411"/>
              <a:ext cx="3853468" cy="950400"/>
            </a:xfrm>
            <a:prstGeom prst="rect">
              <a:avLst/>
            </a:prstGeom>
          </p:spPr>
        </p:pic>
        <p:sp>
          <p:nvSpPr>
            <p:cNvPr id="13" name="Right Triangle 17"/>
            <p:cNvSpPr>
              <a:spLocks noChangeAspect="1"/>
            </p:cNvSpPr>
            <p:nvPr/>
          </p:nvSpPr>
          <p:spPr>
            <a:xfrm rot="16200000" flipH="1" flipV="1">
              <a:off x="7113925" y="-1074970"/>
              <a:ext cx="950865" cy="3109289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4" name="Right Triangle 17"/>
            <p:cNvSpPr>
              <a:spLocks noChangeAspect="1"/>
            </p:cNvSpPr>
            <p:nvPr/>
          </p:nvSpPr>
          <p:spPr>
            <a:xfrm rot="16200000" flipH="1" flipV="1">
              <a:off x="6814205" y="-783661"/>
              <a:ext cx="950864" cy="2526670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5" name="Right Triangle 17"/>
            <p:cNvSpPr>
              <a:spLocks noChangeAspect="1"/>
            </p:cNvSpPr>
            <p:nvPr/>
          </p:nvSpPr>
          <p:spPr>
            <a:xfrm rot="16200000" flipH="1" flipV="1">
              <a:off x="6661805" y="-631261"/>
              <a:ext cx="950862" cy="2221868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6" name="Right Triangle 17"/>
            <p:cNvSpPr>
              <a:spLocks noChangeAspect="1"/>
            </p:cNvSpPr>
            <p:nvPr/>
          </p:nvSpPr>
          <p:spPr>
            <a:xfrm rot="16200000" flipH="1" flipV="1">
              <a:off x="6494172" y="-477274"/>
              <a:ext cx="950862" cy="1913894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7" name="Rectangle 5"/>
            <p:cNvSpPr>
              <a:spLocks noChangeAspect="1" noChangeArrowheads="1"/>
            </p:cNvSpPr>
            <p:nvPr/>
          </p:nvSpPr>
          <p:spPr bwMode="auto">
            <a:xfrm>
              <a:off x="-3" y="4238"/>
              <a:ext cx="6014722" cy="950865"/>
            </a:xfrm>
            <a:prstGeom prst="rect">
              <a:avLst/>
            </a:prstGeom>
            <a:solidFill>
              <a:srgbClr val="103567"/>
            </a:solidFill>
            <a:ln w="9525">
              <a:solidFill>
                <a:srgbClr val="103567"/>
              </a:solidFill>
              <a:round/>
              <a:headEnd/>
              <a:tailEnd/>
            </a:ln>
          </p:spPr>
          <p:txBody>
            <a:bodyPr/>
            <a:lstStyle/>
            <a:p>
              <a:pPr eaLnBrk="0" hangingPunct="0"/>
              <a:endParaRPr lang="en-US" sz="2400" dirty="0">
                <a:latin typeface="Montserrat Ultra Light"/>
                <a:cs typeface="Montserrat Ultra Light"/>
              </a:endParaRPr>
            </a:p>
          </p:txBody>
        </p:sp>
        <p:pic>
          <p:nvPicPr>
            <p:cNvPr id="18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3306" y="374023"/>
              <a:ext cx="1256075" cy="367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9" name="Content Placeholder 2"/>
          <p:cNvSpPr>
            <a:spLocks noGrp="1"/>
          </p:cNvSpPr>
          <p:nvPr/>
        </p:nvSpPr>
        <p:spPr>
          <a:xfrm>
            <a:off x="306324" y="1370965"/>
            <a:ext cx="8854286" cy="5006720"/>
          </a:xfrm>
          <a:prstGeom prst="rect">
            <a:avLst/>
          </a:prstGeom>
        </p:spPr>
        <p:txBody>
          <a:bodyPr vert="horz">
            <a:no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sz="2000" smtClean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  <a:p>
            <a:pPr lvl="1"/>
            <a:endParaRPr lang="en-GB" sz="2000" dirty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4109" y="189359"/>
            <a:ext cx="33046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Gill Sans Light"/>
                <a:cs typeface="Gill Sans Light"/>
              </a:rPr>
              <a:t>Welcome to UNIX</a:t>
            </a:r>
            <a:endParaRPr lang="en-US" sz="32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8783" y="1225689"/>
            <a:ext cx="885059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chr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=3;ps=80088046; join -j1 &lt;(join -j1 &lt;(cat &lt;(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zgrep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-m 1 CHROM 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nfs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/t144_helic/sequencing-data/HA-4x1x-seq/VQSR-filtered/$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chr.hardfiltered.vcf.gz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) &lt;(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tabix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nfs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/t144_helic/sequencing-data/HA-4x1x-seq/VQSR-filtered/$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chr.hardfiltered.vcf.gz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chr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:${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}-$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) | ~/transpose-2.0/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src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/transpose -l 2000x2000 -t -f 200| grep -v NA | 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awk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'OFS=\"\\t\"{if(NF&lt;2){$(NF+1)=\"NA\"}print}'| 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sed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-f 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nfs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/t144_helic/sequencing-data/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sample_tables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HA.sed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| 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sed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-f 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nfs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/t144_helic/sequencing-data/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sample_tables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HA.duplicates.sed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|sort -k1,1) &lt;(cat &lt;(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zgrep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-m 1 CHROM 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nfs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/t144_helic/sequencing-data/HA-4x1x-seq/imputed-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firstpass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chr.vcf.gz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) &lt;(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tabix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nfs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/t144_helic/sequencing-data/HA-4x1x-seq/imputed-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firstpass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chr.vcf.gz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chr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:${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}-$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) | ~/transpose-2.0/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src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/transpose -l 2000x2000 -t -f 200 | grep -v NA | 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awk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'OFS=\"\\t\"{if(NF&lt;2){$(NF+1)=\"NA\"}print}'| 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sed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-f 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nfs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/t144_helic/sequencing-data/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sample_tables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HA.sed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| 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sed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-f 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nfs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/t144_helic/sequencing-data/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sample_tables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HA.duplicates.sed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|sort -k1,1)) &lt;(cat &lt;(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zgrep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-m 1 CHROM 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nfs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/t144_helic/sequencing-data/HA-4x1x-seq/imputed-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secondpass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chr.vcf.gz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) &lt;(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tabix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nfs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/t144_helic/sequencing-data/HA-4x1x-seq/imputed-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secondpass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chr.vcf.gz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chr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:${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}-$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ps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) | ~/transpose-2.0/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src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/transpose -l 2000x2000 -t -f 200 | grep -v NA | sort -k1,1) | sort -k1,1 -r | 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tr</a:t>
            </a:r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 ' ' '\\t'  | grep -e '1|' -e '|1' -e '1/' -e '/1' -e CHROM -e POS -e FILTER -e INFO -e FORMAT -e REF -e ALT -e </a:t>
            </a:r>
            <a:r>
              <a:rPr lang="en-US" sz="1600" dirty="0" err="1">
                <a:latin typeface="Consolas" charset="0"/>
                <a:ea typeface="Consolas" charset="0"/>
                <a:cs typeface="Consolas" charset="0"/>
              </a:rPr>
              <a:t>QUAL|less</a:t>
            </a:r>
            <a:endParaRPr lang="en-US" sz="16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7924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2" y="4240"/>
            <a:ext cx="9160613" cy="954573"/>
            <a:chOff x="-3" y="4238"/>
            <a:chExt cx="9160613" cy="95457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l="2578" t="41117" r="-201" b="26052"/>
            <a:stretch/>
          </p:blipFill>
          <p:spPr>
            <a:xfrm>
              <a:off x="5307142" y="8411"/>
              <a:ext cx="3853468" cy="950400"/>
            </a:xfrm>
            <a:prstGeom prst="rect">
              <a:avLst/>
            </a:prstGeom>
          </p:spPr>
        </p:pic>
        <p:sp>
          <p:nvSpPr>
            <p:cNvPr id="13" name="Right Triangle 17"/>
            <p:cNvSpPr>
              <a:spLocks noChangeAspect="1"/>
            </p:cNvSpPr>
            <p:nvPr/>
          </p:nvSpPr>
          <p:spPr>
            <a:xfrm rot="16200000" flipH="1" flipV="1">
              <a:off x="7113925" y="-1074970"/>
              <a:ext cx="950865" cy="3109289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4" name="Right Triangle 17"/>
            <p:cNvSpPr>
              <a:spLocks noChangeAspect="1"/>
            </p:cNvSpPr>
            <p:nvPr/>
          </p:nvSpPr>
          <p:spPr>
            <a:xfrm rot="16200000" flipH="1" flipV="1">
              <a:off x="6814205" y="-783661"/>
              <a:ext cx="950864" cy="2526670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5" name="Right Triangle 17"/>
            <p:cNvSpPr>
              <a:spLocks noChangeAspect="1"/>
            </p:cNvSpPr>
            <p:nvPr/>
          </p:nvSpPr>
          <p:spPr>
            <a:xfrm rot="16200000" flipH="1" flipV="1">
              <a:off x="6661805" y="-631261"/>
              <a:ext cx="950862" cy="2221868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6" name="Right Triangle 17"/>
            <p:cNvSpPr>
              <a:spLocks noChangeAspect="1"/>
            </p:cNvSpPr>
            <p:nvPr/>
          </p:nvSpPr>
          <p:spPr>
            <a:xfrm rot="16200000" flipH="1" flipV="1">
              <a:off x="6494172" y="-477274"/>
              <a:ext cx="950862" cy="1913894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7" name="Rectangle 5"/>
            <p:cNvSpPr>
              <a:spLocks noChangeAspect="1" noChangeArrowheads="1"/>
            </p:cNvSpPr>
            <p:nvPr/>
          </p:nvSpPr>
          <p:spPr bwMode="auto">
            <a:xfrm>
              <a:off x="-3" y="4238"/>
              <a:ext cx="6014722" cy="950865"/>
            </a:xfrm>
            <a:prstGeom prst="rect">
              <a:avLst/>
            </a:prstGeom>
            <a:solidFill>
              <a:srgbClr val="103567"/>
            </a:solidFill>
            <a:ln w="9525">
              <a:solidFill>
                <a:srgbClr val="103567"/>
              </a:solidFill>
              <a:round/>
              <a:headEnd/>
              <a:tailEnd/>
            </a:ln>
          </p:spPr>
          <p:txBody>
            <a:bodyPr/>
            <a:lstStyle/>
            <a:p>
              <a:pPr eaLnBrk="0" hangingPunct="0"/>
              <a:endParaRPr lang="en-US" sz="2400" dirty="0">
                <a:latin typeface="Montserrat Ultra Light"/>
                <a:cs typeface="Montserrat Ultra Light"/>
              </a:endParaRPr>
            </a:p>
          </p:txBody>
        </p:sp>
        <p:pic>
          <p:nvPicPr>
            <p:cNvPr id="18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3306" y="374023"/>
              <a:ext cx="1256075" cy="367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9" name="Content Placeholder 2"/>
          <p:cNvSpPr>
            <a:spLocks noGrp="1"/>
          </p:cNvSpPr>
          <p:nvPr/>
        </p:nvSpPr>
        <p:spPr>
          <a:xfrm>
            <a:off x="306324" y="1370965"/>
            <a:ext cx="8854286" cy="5006720"/>
          </a:xfrm>
          <a:prstGeom prst="rect">
            <a:avLst/>
          </a:prstGeom>
        </p:spPr>
        <p:txBody>
          <a:bodyPr vert="horz">
            <a:no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sz="2000" dirty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  <a:p>
            <a:pPr lvl="1"/>
            <a:endParaRPr lang="en-GB" sz="2000" dirty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4109" y="189359"/>
            <a:ext cx="4758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Gill Sans Light"/>
                <a:cs typeface="Gill Sans Light"/>
              </a:rPr>
              <a:t>The UNIX operating system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2" y="1600202"/>
            <a:ext cx="8592181" cy="4525963"/>
          </a:xfrm>
        </p:spPr>
        <p:txBody>
          <a:bodyPr>
            <a:normAutofit/>
          </a:bodyPr>
          <a:lstStyle/>
          <a:p>
            <a:r>
              <a:rPr lang="en-US" sz="2400" dirty="0"/>
              <a:t>UNIX itself is </a:t>
            </a:r>
            <a:r>
              <a:rPr lang="en-US" sz="2400" b="1" dirty="0"/>
              <a:t>not used anymore</a:t>
            </a:r>
            <a:r>
              <a:rPr lang="en-US" sz="2400" dirty="0"/>
              <a:t> </a:t>
            </a:r>
          </a:p>
          <a:p>
            <a:r>
              <a:rPr lang="en-US" sz="2400" b="1" dirty="0"/>
              <a:t>Linux (Fedora, Arch, Ubuntu, Red Star Linux) </a:t>
            </a:r>
            <a:r>
              <a:rPr lang="en-US" sz="2400" dirty="0"/>
              <a:t>is its successor</a:t>
            </a:r>
            <a:endParaRPr lang="en-US" sz="2400" b="1" dirty="0"/>
          </a:p>
          <a:p>
            <a:endParaRPr lang="en-US" sz="2400" dirty="0"/>
          </a:p>
          <a:p>
            <a:r>
              <a:rPr lang="en-US" sz="2400" dirty="0"/>
              <a:t>UNIX-based systems do not rely on a graphical interface</a:t>
            </a:r>
          </a:p>
          <a:p>
            <a:pPr marL="457200" lvl="1" indent="0">
              <a:buNone/>
            </a:pPr>
            <a:r>
              <a:rPr lang="en-US" sz="1600" b="1" dirty="0"/>
              <a:t>With UNIX, you don’t use the mouse!</a:t>
            </a:r>
          </a:p>
          <a:p>
            <a:pPr marL="457200" lvl="1" indent="0">
              <a:buNone/>
            </a:pPr>
            <a:endParaRPr lang="en-US" sz="1600" b="1" dirty="0"/>
          </a:p>
          <a:p>
            <a:r>
              <a:rPr lang="en-US" sz="2400" dirty="0"/>
              <a:t>Linux often comes with a window-manager and advanced graphical support, but advanced users still use a </a:t>
            </a:r>
            <a:r>
              <a:rPr lang="en-US" sz="2400" b="1" dirty="0"/>
              <a:t>terminal emulator</a:t>
            </a:r>
            <a:endParaRPr lang="en-US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0338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2" y="4240"/>
            <a:ext cx="9160613" cy="954573"/>
            <a:chOff x="-3" y="4238"/>
            <a:chExt cx="9160613" cy="95457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l="2578" t="41117" r="-201" b="26052"/>
            <a:stretch/>
          </p:blipFill>
          <p:spPr>
            <a:xfrm>
              <a:off x="5307142" y="8411"/>
              <a:ext cx="3853468" cy="950400"/>
            </a:xfrm>
            <a:prstGeom prst="rect">
              <a:avLst/>
            </a:prstGeom>
          </p:spPr>
        </p:pic>
        <p:sp>
          <p:nvSpPr>
            <p:cNvPr id="13" name="Right Triangle 17"/>
            <p:cNvSpPr>
              <a:spLocks noChangeAspect="1"/>
            </p:cNvSpPr>
            <p:nvPr/>
          </p:nvSpPr>
          <p:spPr>
            <a:xfrm rot="16200000" flipH="1" flipV="1">
              <a:off x="7113925" y="-1074970"/>
              <a:ext cx="950865" cy="3109289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4" name="Right Triangle 17"/>
            <p:cNvSpPr>
              <a:spLocks noChangeAspect="1"/>
            </p:cNvSpPr>
            <p:nvPr/>
          </p:nvSpPr>
          <p:spPr>
            <a:xfrm rot="16200000" flipH="1" flipV="1">
              <a:off x="6814205" y="-783661"/>
              <a:ext cx="950864" cy="2526670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5" name="Right Triangle 17"/>
            <p:cNvSpPr>
              <a:spLocks noChangeAspect="1"/>
            </p:cNvSpPr>
            <p:nvPr/>
          </p:nvSpPr>
          <p:spPr>
            <a:xfrm rot="16200000" flipH="1" flipV="1">
              <a:off x="6661805" y="-631261"/>
              <a:ext cx="950862" cy="2221868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6" name="Right Triangle 17"/>
            <p:cNvSpPr>
              <a:spLocks noChangeAspect="1"/>
            </p:cNvSpPr>
            <p:nvPr/>
          </p:nvSpPr>
          <p:spPr>
            <a:xfrm rot="16200000" flipH="1" flipV="1">
              <a:off x="6494172" y="-477274"/>
              <a:ext cx="950862" cy="1913894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7" name="Rectangle 5"/>
            <p:cNvSpPr>
              <a:spLocks noChangeAspect="1" noChangeArrowheads="1"/>
            </p:cNvSpPr>
            <p:nvPr/>
          </p:nvSpPr>
          <p:spPr bwMode="auto">
            <a:xfrm>
              <a:off x="-3" y="4238"/>
              <a:ext cx="6014722" cy="950865"/>
            </a:xfrm>
            <a:prstGeom prst="rect">
              <a:avLst/>
            </a:prstGeom>
            <a:solidFill>
              <a:srgbClr val="103567"/>
            </a:solidFill>
            <a:ln w="9525">
              <a:solidFill>
                <a:srgbClr val="103567"/>
              </a:solidFill>
              <a:round/>
              <a:headEnd/>
              <a:tailEnd/>
            </a:ln>
          </p:spPr>
          <p:txBody>
            <a:bodyPr/>
            <a:lstStyle/>
            <a:p>
              <a:pPr eaLnBrk="0" hangingPunct="0"/>
              <a:endParaRPr lang="en-US" sz="2400" dirty="0">
                <a:latin typeface="Montserrat Ultra Light"/>
                <a:cs typeface="Montserrat Ultra Light"/>
              </a:endParaRPr>
            </a:p>
          </p:txBody>
        </p:sp>
        <p:pic>
          <p:nvPicPr>
            <p:cNvPr id="18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3306" y="374023"/>
              <a:ext cx="1256075" cy="367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9" name="Content Placeholder 2"/>
          <p:cNvSpPr>
            <a:spLocks noGrp="1"/>
          </p:cNvSpPr>
          <p:nvPr/>
        </p:nvSpPr>
        <p:spPr>
          <a:xfrm>
            <a:off x="306324" y="1370965"/>
            <a:ext cx="8854286" cy="5006720"/>
          </a:xfrm>
          <a:prstGeom prst="rect">
            <a:avLst/>
          </a:prstGeom>
        </p:spPr>
        <p:txBody>
          <a:bodyPr vert="horz">
            <a:no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sz="2000" dirty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  <a:p>
            <a:pPr lvl="1"/>
            <a:endParaRPr lang="en-GB" sz="2000" dirty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4109" y="189359"/>
            <a:ext cx="4758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Gill Sans Light"/>
                <a:cs typeface="Gill Sans Light"/>
              </a:rPr>
              <a:t>The UNIX operating system</a:t>
            </a:r>
          </a:p>
        </p:txBody>
      </p:sp>
      <p:pic>
        <p:nvPicPr>
          <p:cNvPr id="1026" name="Picture 2" descr="http://localhost:8991/notebooks/local/Workshop1a_BasicUNIX/kerne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1054" y="2272147"/>
            <a:ext cx="4552950" cy="347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ontent Placeholder 3"/>
          <p:cNvSpPr>
            <a:spLocks noGrp="1"/>
          </p:cNvSpPr>
          <p:nvPr>
            <p:ph idx="1"/>
          </p:nvPr>
        </p:nvSpPr>
        <p:spPr>
          <a:xfrm>
            <a:off x="110838" y="1600202"/>
            <a:ext cx="4364183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The </a:t>
            </a:r>
            <a:r>
              <a:rPr lang="en-US" sz="2400" b="1" dirty="0"/>
              <a:t>kernel </a:t>
            </a:r>
            <a:r>
              <a:rPr lang="en-US" sz="2400" dirty="0"/>
              <a:t>is the core of the OS, the part that interacts with the processor, memory</a:t>
            </a:r>
            <a:r>
              <a:rPr lang="is-IS" sz="2400" dirty="0"/>
              <a:t>…</a:t>
            </a:r>
            <a:endParaRPr lang="en-US" sz="2400" b="1" dirty="0"/>
          </a:p>
          <a:p>
            <a:endParaRPr lang="en-US" sz="2400" dirty="0"/>
          </a:p>
          <a:p>
            <a:r>
              <a:rPr lang="en-US" sz="2400" dirty="0"/>
              <a:t>The </a:t>
            </a:r>
            <a:r>
              <a:rPr lang="en-US" sz="2400" b="1" dirty="0"/>
              <a:t>shell </a:t>
            </a:r>
            <a:r>
              <a:rPr lang="en-US" sz="2400" dirty="0"/>
              <a:t>is what you see when you open a command line. It allows the user to interact with the kernel.</a:t>
            </a:r>
            <a:endParaRPr lang="en-US" sz="1600" b="1" dirty="0"/>
          </a:p>
          <a:p>
            <a:pPr marL="457200" lvl="1" indent="0">
              <a:buNone/>
            </a:pPr>
            <a:endParaRPr lang="en-US" sz="1600" b="1" dirty="0"/>
          </a:p>
          <a:p>
            <a:r>
              <a:rPr lang="en-US" sz="2400" dirty="0"/>
              <a:t>The </a:t>
            </a:r>
            <a:r>
              <a:rPr lang="en-US" sz="2400" b="1" dirty="0"/>
              <a:t>shell</a:t>
            </a:r>
            <a:r>
              <a:rPr lang="en-US" sz="2400" dirty="0"/>
              <a:t> has only a few basic commands (mostly file management). Other applications can be built to interact with the kernel and can be called in the shell.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6599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2" y="4240"/>
            <a:ext cx="9160613" cy="954573"/>
            <a:chOff x="-3" y="4238"/>
            <a:chExt cx="9160613" cy="95457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l="2578" t="41117" r="-201" b="26052"/>
            <a:stretch/>
          </p:blipFill>
          <p:spPr>
            <a:xfrm>
              <a:off x="5307142" y="8411"/>
              <a:ext cx="3853468" cy="950400"/>
            </a:xfrm>
            <a:prstGeom prst="rect">
              <a:avLst/>
            </a:prstGeom>
          </p:spPr>
        </p:pic>
        <p:sp>
          <p:nvSpPr>
            <p:cNvPr id="13" name="Right Triangle 17"/>
            <p:cNvSpPr>
              <a:spLocks noChangeAspect="1"/>
            </p:cNvSpPr>
            <p:nvPr/>
          </p:nvSpPr>
          <p:spPr>
            <a:xfrm rot="16200000" flipH="1" flipV="1">
              <a:off x="7113925" y="-1074970"/>
              <a:ext cx="950865" cy="3109289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4" name="Right Triangle 17"/>
            <p:cNvSpPr>
              <a:spLocks noChangeAspect="1"/>
            </p:cNvSpPr>
            <p:nvPr/>
          </p:nvSpPr>
          <p:spPr>
            <a:xfrm rot="16200000" flipH="1" flipV="1">
              <a:off x="6814205" y="-783661"/>
              <a:ext cx="950864" cy="2526670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5" name="Right Triangle 17"/>
            <p:cNvSpPr>
              <a:spLocks noChangeAspect="1"/>
            </p:cNvSpPr>
            <p:nvPr/>
          </p:nvSpPr>
          <p:spPr>
            <a:xfrm rot="16200000" flipH="1" flipV="1">
              <a:off x="6661805" y="-631261"/>
              <a:ext cx="950862" cy="2221868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6" name="Right Triangle 17"/>
            <p:cNvSpPr>
              <a:spLocks noChangeAspect="1"/>
            </p:cNvSpPr>
            <p:nvPr/>
          </p:nvSpPr>
          <p:spPr>
            <a:xfrm rot="16200000" flipH="1" flipV="1">
              <a:off x="6494172" y="-477274"/>
              <a:ext cx="950862" cy="1913894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7" name="Rectangle 5"/>
            <p:cNvSpPr>
              <a:spLocks noChangeAspect="1" noChangeArrowheads="1"/>
            </p:cNvSpPr>
            <p:nvPr/>
          </p:nvSpPr>
          <p:spPr bwMode="auto">
            <a:xfrm>
              <a:off x="-3" y="4238"/>
              <a:ext cx="6014722" cy="950865"/>
            </a:xfrm>
            <a:prstGeom prst="rect">
              <a:avLst/>
            </a:prstGeom>
            <a:solidFill>
              <a:srgbClr val="103567"/>
            </a:solidFill>
            <a:ln w="9525">
              <a:solidFill>
                <a:srgbClr val="103567"/>
              </a:solidFill>
              <a:round/>
              <a:headEnd/>
              <a:tailEnd/>
            </a:ln>
          </p:spPr>
          <p:txBody>
            <a:bodyPr/>
            <a:lstStyle/>
            <a:p>
              <a:pPr eaLnBrk="0" hangingPunct="0"/>
              <a:endParaRPr lang="en-US" sz="2400" dirty="0">
                <a:latin typeface="Montserrat Ultra Light"/>
                <a:cs typeface="Montserrat Ultra Light"/>
              </a:endParaRPr>
            </a:p>
          </p:txBody>
        </p:sp>
        <p:pic>
          <p:nvPicPr>
            <p:cNvPr id="18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3306" y="374023"/>
              <a:ext cx="1256075" cy="367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9" name="Content Placeholder 2"/>
          <p:cNvSpPr>
            <a:spLocks noGrp="1"/>
          </p:cNvSpPr>
          <p:nvPr/>
        </p:nvSpPr>
        <p:spPr>
          <a:xfrm>
            <a:off x="306324" y="1370965"/>
            <a:ext cx="8854286" cy="5006720"/>
          </a:xfrm>
          <a:prstGeom prst="rect">
            <a:avLst/>
          </a:prstGeom>
        </p:spPr>
        <p:txBody>
          <a:bodyPr vert="horz">
            <a:no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sz="2000" dirty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  <a:p>
            <a:pPr lvl="1"/>
            <a:endParaRPr lang="en-GB" sz="2000" dirty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4111" y="189359"/>
            <a:ext cx="67136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Gill Sans Light"/>
                <a:cs typeface="Gill Sans Light"/>
              </a:rPr>
              <a:t>What happens when I type a command?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1750357"/>
            <a:ext cx="6719309" cy="5039482"/>
          </a:xfrm>
          <a:prstGeom prst="rect">
            <a:avLst/>
          </a:prstGeom>
        </p:spPr>
      </p:pic>
      <p:pic>
        <p:nvPicPr>
          <p:cNvPr id="19" name="Picture 3" descr="C:\Users\EZ1_ADMIN\Desktop\Operating system - Wikipedia, the free encyclopedia_files\165px-Operating_system_placement.sv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9605" y="1143932"/>
            <a:ext cx="1890125" cy="279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81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2" y="4240"/>
            <a:ext cx="9160613" cy="954573"/>
            <a:chOff x="-3" y="4238"/>
            <a:chExt cx="9160613" cy="95457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l="2578" t="41117" r="-201" b="26052"/>
            <a:stretch/>
          </p:blipFill>
          <p:spPr>
            <a:xfrm>
              <a:off x="5307142" y="8411"/>
              <a:ext cx="3853468" cy="950400"/>
            </a:xfrm>
            <a:prstGeom prst="rect">
              <a:avLst/>
            </a:prstGeom>
          </p:spPr>
        </p:pic>
        <p:sp>
          <p:nvSpPr>
            <p:cNvPr id="13" name="Right Triangle 17"/>
            <p:cNvSpPr>
              <a:spLocks noChangeAspect="1"/>
            </p:cNvSpPr>
            <p:nvPr/>
          </p:nvSpPr>
          <p:spPr>
            <a:xfrm rot="16200000" flipH="1" flipV="1">
              <a:off x="7113925" y="-1074970"/>
              <a:ext cx="950865" cy="3109289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4" name="Right Triangle 17"/>
            <p:cNvSpPr>
              <a:spLocks noChangeAspect="1"/>
            </p:cNvSpPr>
            <p:nvPr/>
          </p:nvSpPr>
          <p:spPr>
            <a:xfrm rot="16200000" flipH="1" flipV="1">
              <a:off x="6814205" y="-783661"/>
              <a:ext cx="950864" cy="2526670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5" name="Right Triangle 17"/>
            <p:cNvSpPr>
              <a:spLocks noChangeAspect="1"/>
            </p:cNvSpPr>
            <p:nvPr/>
          </p:nvSpPr>
          <p:spPr>
            <a:xfrm rot="16200000" flipH="1" flipV="1">
              <a:off x="6661805" y="-631261"/>
              <a:ext cx="950862" cy="2221868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6" name="Right Triangle 17"/>
            <p:cNvSpPr>
              <a:spLocks noChangeAspect="1"/>
            </p:cNvSpPr>
            <p:nvPr/>
          </p:nvSpPr>
          <p:spPr>
            <a:xfrm rot="16200000" flipH="1" flipV="1">
              <a:off x="6494172" y="-477274"/>
              <a:ext cx="950862" cy="1913894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7" name="Rectangle 5"/>
            <p:cNvSpPr>
              <a:spLocks noChangeAspect="1" noChangeArrowheads="1"/>
            </p:cNvSpPr>
            <p:nvPr/>
          </p:nvSpPr>
          <p:spPr bwMode="auto">
            <a:xfrm>
              <a:off x="-3" y="4238"/>
              <a:ext cx="6014722" cy="950865"/>
            </a:xfrm>
            <a:prstGeom prst="rect">
              <a:avLst/>
            </a:prstGeom>
            <a:solidFill>
              <a:srgbClr val="103567"/>
            </a:solidFill>
            <a:ln w="9525">
              <a:solidFill>
                <a:srgbClr val="103567"/>
              </a:solidFill>
              <a:round/>
              <a:headEnd/>
              <a:tailEnd/>
            </a:ln>
          </p:spPr>
          <p:txBody>
            <a:bodyPr/>
            <a:lstStyle/>
            <a:p>
              <a:pPr eaLnBrk="0" hangingPunct="0"/>
              <a:endParaRPr lang="en-US" sz="2400" dirty="0">
                <a:latin typeface="Montserrat Ultra Light"/>
                <a:cs typeface="Montserrat Ultra Light"/>
              </a:endParaRPr>
            </a:p>
          </p:txBody>
        </p:sp>
        <p:pic>
          <p:nvPicPr>
            <p:cNvPr id="18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3306" y="374023"/>
              <a:ext cx="1256075" cy="367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9" name="Content Placeholder 2"/>
          <p:cNvSpPr>
            <a:spLocks noGrp="1"/>
          </p:cNvSpPr>
          <p:nvPr/>
        </p:nvSpPr>
        <p:spPr>
          <a:xfrm>
            <a:off x="306324" y="1370965"/>
            <a:ext cx="8854286" cy="5006720"/>
          </a:xfrm>
          <a:prstGeom prst="rect">
            <a:avLst/>
          </a:prstGeom>
        </p:spPr>
        <p:txBody>
          <a:bodyPr vert="horz">
            <a:no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sz="2000" dirty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  <a:p>
            <a:pPr lvl="1"/>
            <a:endParaRPr lang="en-GB" sz="2000" dirty="0">
              <a:solidFill>
                <a:schemeClr val="accent2">
                  <a:lumMod val="60000"/>
                  <a:lumOff val="40000"/>
                </a:schemeClr>
              </a:solidFill>
              <a:latin typeface="Gill Sans Light"/>
              <a:cs typeface="Gill Sans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4111" y="189359"/>
            <a:ext cx="36610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Gill Sans Light"/>
                <a:cs typeface="Gill Sans Light"/>
              </a:rPr>
              <a:t>Text-only, you say?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idx="1"/>
          </p:nvPr>
        </p:nvSpPr>
        <p:spPr>
          <a:xfrm>
            <a:off x="110838" y="1600202"/>
            <a:ext cx="4364183" cy="4525963"/>
          </a:xfrm>
        </p:spPr>
        <p:txBody>
          <a:bodyPr>
            <a:normAutofit/>
          </a:bodyPr>
          <a:lstStyle/>
          <a:p>
            <a:r>
              <a:rPr lang="en-GB" sz="2400" dirty="0"/>
              <a:t>Every action has to be typed on the screen and sent to the system with </a:t>
            </a:r>
            <a:r>
              <a:rPr lang="en-GB" sz="2400" b="1" dirty="0"/>
              <a:t>Enter</a:t>
            </a:r>
            <a:endParaRPr lang="en-US" sz="2400" b="1" dirty="0"/>
          </a:p>
          <a:p>
            <a:endParaRPr lang="en-US" sz="2400" dirty="0"/>
          </a:p>
          <a:p>
            <a:r>
              <a:rPr lang="en-US" sz="2200" dirty="0"/>
              <a:t>You are </a:t>
            </a:r>
            <a:r>
              <a:rPr lang="en-US" sz="2200" b="1" dirty="0"/>
              <a:t>always in a directory</a:t>
            </a:r>
            <a:r>
              <a:rPr lang="en-US" sz="2200" dirty="0"/>
              <a:t>, every command you send will affect the current directory unless stated otherwise</a:t>
            </a:r>
          </a:p>
          <a:p>
            <a:endParaRPr lang="en-US" sz="1600" b="1" dirty="0"/>
          </a:p>
          <a:p>
            <a:pPr marL="457200" lvl="1" indent="0">
              <a:buNone/>
            </a:pPr>
            <a:endParaRPr lang="en-US" sz="1600" b="1" dirty="0"/>
          </a:p>
          <a:p>
            <a:endParaRPr lang="en-GB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3469" y="1214005"/>
            <a:ext cx="1844757" cy="122760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9707" y="3440521"/>
            <a:ext cx="3916219" cy="2937164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3131129" y="5153891"/>
            <a:ext cx="3447097" cy="36021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673644" y="5010836"/>
            <a:ext cx="2590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Remember where</a:t>
            </a:r>
          </a:p>
          <a:p>
            <a:r>
              <a:rPr lang="en-US" dirty="0"/>
              <a:t> you are!</a:t>
            </a:r>
          </a:p>
        </p:txBody>
      </p:sp>
    </p:spTree>
    <p:extLst>
      <p:ext uri="{BB962C8B-B14F-4D97-AF65-F5344CB8AC3E}">
        <p14:creationId xmlns:p14="http://schemas.microsoft.com/office/powerpoint/2010/main" val="164431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2" y="4240"/>
            <a:ext cx="9160613" cy="954573"/>
            <a:chOff x="-3" y="4238"/>
            <a:chExt cx="9160613" cy="95457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l="2578" t="41117" r="-201" b="26052"/>
            <a:stretch/>
          </p:blipFill>
          <p:spPr>
            <a:xfrm>
              <a:off x="5307142" y="8411"/>
              <a:ext cx="3853468" cy="950400"/>
            </a:xfrm>
            <a:prstGeom prst="rect">
              <a:avLst/>
            </a:prstGeom>
          </p:spPr>
        </p:pic>
        <p:sp>
          <p:nvSpPr>
            <p:cNvPr id="13" name="Right Triangle 17"/>
            <p:cNvSpPr>
              <a:spLocks noChangeAspect="1"/>
            </p:cNvSpPr>
            <p:nvPr/>
          </p:nvSpPr>
          <p:spPr>
            <a:xfrm rot="16200000" flipH="1" flipV="1">
              <a:off x="7113925" y="-1074970"/>
              <a:ext cx="950865" cy="3109289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4" name="Right Triangle 17"/>
            <p:cNvSpPr>
              <a:spLocks noChangeAspect="1"/>
            </p:cNvSpPr>
            <p:nvPr/>
          </p:nvSpPr>
          <p:spPr>
            <a:xfrm rot="16200000" flipH="1" flipV="1">
              <a:off x="6814205" y="-783661"/>
              <a:ext cx="950864" cy="2526670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5" name="Right Triangle 17"/>
            <p:cNvSpPr>
              <a:spLocks noChangeAspect="1"/>
            </p:cNvSpPr>
            <p:nvPr/>
          </p:nvSpPr>
          <p:spPr>
            <a:xfrm rot="16200000" flipH="1" flipV="1">
              <a:off x="6661805" y="-631261"/>
              <a:ext cx="950862" cy="2221868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6" name="Right Triangle 17"/>
            <p:cNvSpPr>
              <a:spLocks noChangeAspect="1"/>
            </p:cNvSpPr>
            <p:nvPr/>
          </p:nvSpPr>
          <p:spPr>
            <a:xfrm rot="16200000" flipH="1" flipV="1">
              <a:off x="6494172" y="-477274"/>
              <a:ext cx="950862" cy="1913894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7" name="Rectangle 5"/>
            <p:cNvSpPr>
              <a:spLocks noChangeAspect="1" noChangeArrowheads="1"/>
            </p:cNvSpPr>
            <p:nvPr/>
          </p:nvSpPr>
          <p:spPr bwMode="auto">
            <a:xfrm>
              <a:off x="-3" y="4238"/>
              <a:ext cx="6014722" cy="950865"/>
            </a:xfrm>
            <a:prstGeom prst="rect">
              <a:avLst/>
            </a:prstGeom>
            <a:solidFill>
              <a:srgbClr val="103567"/>
            </a:solidFill>
            <a:ln w="9525">
              <a:solidFill>
                <a:srgbClr val="103567"/>
              </a:solidFill>
              <a:round/>
              <a:headEnd/>
              <a:tailEnd/>
            </a:ln>
          </p:spPr>
          <p:txBody>
            <a:bodyPr/>
            <a:lstStyle/>
            <a:p>
              <a:pPr eaLnBrk="0" hangingPunct="0"/>
              <a:endParaRPr lang="en-US" sz="2400" dirty="0">
                <a:latin typeface="Montserrat Ultra Light"/>
                <a:cs typeface="Montserrat Ultra Light"/>
              </a:endParaRPr>
            </a:p>
          </p:txBody>
        </p:sp>
        <p:pic>
          <p:nvPicPr>
            <p:cNvPr id="18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3306" y="374023"/>
              <a:ext cx="1256075" cy="367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Content Placeholder 1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72000"/>
          </a:xfrm>
        </p:spPr>
        <p:txBody>
          <a:bodyPr>
            <a:normAutofit/>
          </a:bodyPr>
          <a:lstStyle/>
          <a:p>
            <a:r>
              <a:rPr lang="en-GB" dirty="0" smtClean="0"/>
              <a:t>It is now forgotten, but all historical computers ran on text-only interfaces (MS-DOS before Windows, OS/2 before Mac OS)</a:t>
            </a:r>
          </a:p>
          <a:p>
            <a:endParaRPr lang="en-GB" dirty="0"/>
          </a:p>
          <a:p>
            <a:r>
              <a:rPr lang="en-GB" dirty="0" smtClean="0"/>
              <a:t>They are </a:t>
            </a:r>
            <a:r>
              <a:rPr lang="en-GB" b="1" i="1" dirty="0" smtClean="0">
                <a:solidFill>
                  <a:schemeClr val="accent2"/>
                </a:solidFill>
              </a:rPr>
              <a:t>really</a:t>
            </a:r>
            <a:r>
              <a:rPr lang="en-GB" dirty="0" smtClean="0"/>
              <a:t> useful for file and data manipulation</a:t>
            </a:r>
          </a:p>
          <a:p>
            <a:endParaRPr lang="en-GB" dirty="0" smtClean="0"/>
          </a:p>
          <a:p>
            <a:r>
              <a:rPr lang="en-GB" dirty="0" smtClean="0"/>
              <a:t>On Windows, we use emulators (which imitate UNIX behaviour) and remote access programs (which connect to real UNIX systems)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404111" y="189359"/>
            <a:ext cx="36610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Gill Sans Light"/>
                <a:cs typeface="Gill Sans Light"/>
              </a:rPr>
              <a:t>Text-only, you say?</a:t>
            </a:r>
          </a:p>
        </p:txBody>
      </p:sp>
    </p:spTree>
    <p:extLst>
      <p:ext uri="{BB962C8B-B14F-4D97-AF65-F5344CB8AC3E}">
        <p14:creationId xmlns:p14="http://schemas.microsoft.com/office/powerpoint/2010/main" val="8799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-2" y="4240"/>
            <a:ext cx="9160613" cy="954573"/>
            <a:chOff x="-3" y="4238"/>
            <a:chExt cx="9160613" cy="954573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 l="2578" t="41117" r="-201" b="26052"/>
            <a:stretch/>
          </p:blipFill>
          <p:spPr>
            <a:xfrm>
              <a:off x="5307142" y="8411"/>
              <a:ext cx="3853468" cy="950400"/>
            </a:xfrm>
            <a:prstGeom prst="rect">
              <a:avLst/>
            </a:prstGeom>
          </p:spPr>
        </p:pic>
        <p:sp>
          <p:nvSpPr>
            <p:cNvPr id="13" name="Right Triangle 17"/>
            <p:cNvSpPr>
              <a:spLocks noChangeAspect="1"/>
            </p:cNvSpPr>
            <p:nvPr/>
          </p:nvSpPr>
          <p:spPr>
            <a:xfrm rot="16200000" flipH="1" flipV="1">
              <a:off x="7113925" y="-1074970"/>
              <a:ext cx="950865" cy="3109289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4" name="Right Triangle 17"/>
            <p:cNvSpPr>
              <a:spLocks noChangeAspect="1"/>
            </p:cNvSpPr>
            <p:nvPr/>
          </p:nvSpPr>
          <p:spPr>
            <a:xfrm rot="16200000" flipH="1" flipV="1">
              <a:off x="6814205" y="-783661"/>
              <a:ext cx="950864" cy="2526670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1262678" y="4231981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5" name="Right Triangle 17"/>
            <p:cNvSpPr>
              <a:spLocks noChangeAspect="1"/>
            </p:cNvSpPr>
            <p:nvPr/>
          </p:nvSpPr>
          <p:spPr>
            <a:xfrm rot="16200000" flipH="1" flipV="1">
              <a:off x="6661805" y="-631261"/>
              <a:ext cx="950862" cy="2221868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6" name="Right Triangle 17"/>
            <p:cNvSpPr>
              <a:spLocks noChangeAspect="1"/>
            </p:cNvSpPr>
            <p:nvPr/>
          </p:nvSpPr>
          <p:spPr>
            <a:xfrm rot="16200000" flipH="1" flipV="1">
              <a:off x="6494172" y="-477274"/>
              <a:ext cx="950862" cy="1913894"/>
            </a:xfrm>
            <a:custGeom>
              <a:avLst/>
              <a:gdLst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  <a:gd name="connsiteX0" fmla="*/ 0 w 8712968"/>
                <a:gd name="connsiteY0" fmla="*/ 7812868 h 7812868"/>
                <a:gd name="connsiteX1" fmla="*/ 0 w 8712968"/>
                <a:gd name="connsiteY1" fmla="*/ 0 h 7812868"/>
                <a:gd name="connsiteX2" fmla="*/ 8712968 w 8712968"/>
                <a:gd name="connsiteY2" fmla="*/ 7812868 h 7812868"/>
                <a:gd name="connsiteX3" fmla="*/ 0 w 8712968"/>
                <a:gd name="connsiteY3" fmla="*/ 7812868 h 7812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12968" h="7812868">
                  <a:moveTo>
                    <a:pt x="0" y="7812868"/>
                  </a:moveTo>
                  <a:lnTo>
                    <a:pt x="0" y="0"/>
                  </a:lnTo>
                  <a:cubicBezTo>
                    <a:pt x="821523" y="4331399"/>
                    <a:pt x="5808645" y="5208579"/>
                    <a:pt x="8712968" y="7812868"/>
                  </a:cubicBezTo>
                  <a:lnTo>
                    <a:pt x="0" y="7812868"/>
                  </a:lnTo>
                  <a:close/>
                </a:path>
              </a:pathLst>
            </a:custGeom>
            <a:solidFill>
              <a:srgbClr val="103567"/>
            </a:solidFill>
            <a:ln>
              <a:solidFill>
                <a:srgbClr val="10356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>
                <a:latin typeface="Montserrat Ultra Light"/>
                <a:cs typeface="Montserrat Ultra Light"/>
              </a:endParaRPr>
            </a:p>
          </p:txBody>
        </p:sp>
        <p:sp>
          <p:nvSpPr>
            <p:cNvPr id="17" name="Rectangle 5"/>
            <p:cNvSpPr>
              <a:spLocks noChangeAspect="1" noChangeArrowheads="1"/>
            </p:cNvSpPr>
            <p:nvPr/>
          </p:nvSpPr>
          <p:spPr bwMode="auto">
            <a:xfrm>
              <a:off x="-3" y="4238"/>
              <a:ext cx="6014722" cy="950865"/>
            </a:xfrm>
            <a:prstGeom prst="rect">
              <a:avLst/>
            </a:prstGeom>
            <a:solidFill>
              <a:srgbClr val="103567"/>
            </a:solidFill>
            <a:ln w="9525">
              <a:solidFill>
                <a:srgbClr val="103567"/>
              </a:solidFill>
              <a:round/>
              <a:headEnd/>
              <a:tailEnd/>
            </a:ln>
          </p:spPr>
          <p:txBody>
            <a:bodyPr/>
            <a:lstStyle/>
            <a:p>
              <a:pPr eaLnBrk="0" hangingPunct="0"/>
              <a:endParaRPr lang="en-US" sz="2400" dirty="0">
                <a:latin typeface="Montserrat Ultra Light"/>
                <a:cs typeface="Montserrat Ultra Light"/>
              </a:endParaRPr>
            </a:p>
          </p:txBody>
        </p:sp>
        <p:pic>
          <p:nvPicPr>
            <p:cNvPr id="18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93306" y="374023"/>
              <a:ext cx="1256075" cy="367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Content Placeholder 1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3230880"/>
          </a:xfrm>
        </p:spPr>
        <p:txBody>
          <a:bodyPr>
            <a:normAutofit/>
          </a:bodyPr>
          <a:lstStyle/>
          <a:p>
            <a:r>
              <a:rPr lang="en-GB" dirty="0"/>
              <a:t>When you send a command, the system will look it up</a:t>
            </a:r>
          </a:p>
          <a:p>
            <a:pPr lvl="1"/>
            <a:r>
              <a:rPr lang="en-GB" dirty="0"/>
              <a:t>If it is a system command, it will execute it itself</a:t>
            </a:r>
          </a:p>
          <a:p>
            <a:pPr lvl="1"/>
            <a:r>
              <a:rPr lang="en-GB" dirty="0"/>
              <a:t>If not, it will look if it’s a third-party program installed on the computer</a:t>
            </a:r>
          </a:p>
          <a:p>
            <a:pPr lvl="1"/>
            <a:r>
              <a:rPr lang="en-GB" dirty="0"/>
              <a:t>If not, it will yell at you.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753" y="4954310"/>
            <a:ext cx="5549555" cy="1014229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404111" y="189359"/>
            <a:ext cx="36610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Gill Sans Light"/>
                <a:cs typeface="Gill Sans Light"/>
              </a:rPr>
              <a:t>Text-only, you say?</a:t>
            </a:r>
          </a:p>
        </p:txBody>
      </p:sp>
    </p:spTree>
    <p:extLst>
      <p:ext uri="{BB962C8B-B14F-4D97-AF65-F5344CB8AC3E}">
        <p14:creationId xmlns:p14="http://schemas.microsoft.com/office/powerpoint/2010/main" val="142901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</TotalTime>
  <Words>677</Words>
  <Application>Microsoft Macintosh PowerPoint</Application>
  <PresentationFormat>On-screen Show (4:3)</PresentationFormat>
  <Paragraphs>58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Calibri</vt:lpstr>
      <vt:lpstr>Calibri Light</vt:lpstr>
      <vt:lpstr>Consolas</vt:lpstr>
      <vt:lpstr>Gill Sans Light</vt:lpstr>
      <vt:lpstr>Montserrat Ultra Light</vt:lpstr>
      <vt:lpstr>Wingdings 2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A. Gilly</dc:creator>
  <cp:lastModifiedBy>A. Gilly</cp:lastModifiedBy>
  <cp:revision>7</cp:revision>
  <dcterms:created xsi:type="dcterms:W3CDTF">2017-05-28T09:03:59Z</dcterms:created>
  <dcterms:modified xsi:type="dcterms:W3CDTF">2017-05-29T08:13:20Z</dcterms:modified>
</cp:coreProperties>
</file>

<file path=docProps/thumbnail.jpeg>
</file>